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1233" r:id="rId2"/>
    <p:sldId id="1237" r:id="rId3"/>
    <p:sldId id="1241" r:id="rId4"/>
    <p:sldId id="1234" r:id="rId5"/>
    <p:sldId id="1236" r:id="rId6"/>
    <p:sldId id="1230" r:id="rId7"/>
    <p:sldId id="1232" r:id="rId8"/>
    <p:sldId id="1242" r:id="rId9"/>
    <p:sldId id="1245" r:id="rId10"/>
    <p:sldId id="1243" r:id="rId11"/>
    <p:sldId id="1244" r:id="rId12"/>
    <p:sldId id="1246" r:id="rId13"/>
    <p:sldId id="1240" r:id="rId14"/>
    <p:sldId id="1239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87912"/>
  </p:normalViewPr>
  <p:slideViewPr>
    <p:cSldViewPr snapToGrid="0" snapToObjects="1">
      <p:cViewPr varScale="1">
        <p:scale>
          <a:sx n="111" d="100"/>
          <a:sy n="111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7E6D9-A850-BF47-B6BE-E75717E38FD9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DF0A5C-3A47-7E4E-9E2B-D3D0B700D8C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4106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zh-CN" altLang="en-US" dirty="0"/>
              <a:t>检索：从表格集合中找到与输入问题最相关的表格；</a:t>
            </a:r>
          </a:p>
          <a:p>
            <a:pPr fontAlgn="base"/>
            <a:r>
              <a:rPr lang="zh-CN" altLang="en-US" dirty="0"/>
              <a:t>语义解析：将自然语言问题转换成可被机器理解的语义表示（</a:t>
            </a:r>
            <a:r>
              <a:rPr lang="en-US" altLang="zh-CN" dirty="0"/>
              <a:t>meaning representation</a:t>
            </a:r>
            <a:r>
              <a:rPr lang="zh-CN" altLang="en-US" dirty="0"/>
              <a:t>，在本文中是</a:t>
            </a:r>
            <a:r>
              <a:rPr lang="en-US" altLang="zh-CN" dirty="0"/>
              <a:t>SQL</a:t>
            </a:r>
            <a:r>
              <a:rPr lang="zh-CN" altLang="en-US" dirty="0"/>
              <a:t>语句），在表格中执行该表示即可获得答案；</a:t>
            </a:r>
          </a:p>
          <a:p>
            <a:pPr fontAlgn="base"/>
            <a:r>
              <a:rPr lang="zh-CN" altLang="en-US" dirty="0"/>
              <a:t>问题生成：可看作语义解析的逆过程，能减轻语义解析器对大量标注训练数据的依赖；</a:t>
            </a:r>
          </a:p>
          <a:p>
            <a:pPr fontAlgn="base"/>
            <a:r>
              <a:rPr lang="zh-CN" altLang="en-US" dirty="0"/>
              <a:t>对话：主要用于多轮对话场景的语义解析任务，需有效解决上下文中的省略和指代现象；</a:t>
            </a:r>
          </a:p>
          <a:p>
            <a:pPr fontAlgn="base"/>
            <a:r>
              <a:rPr lang="zh-CN" altLang="en-US" dirty="0"/>
              <a:t>文本生成：使用自然语言描述表格中（如给定的一行）的内容</a:t>
            </a:r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F0A5C-3A47-7E4E-9E2B-D3D0B700D8C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958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F0A5C-3A47-7E4E-9E2B-D3D0B700D8C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16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F0A5C-3A47-7E4E-9E2B-D3D0B700D8C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878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准确率：</a:t>
            </a:r>
            <a:r>
              <a:rPr kumimoji="1" lang="en-US" altLang="zh-CN" dirty="0"/>
              <a:t>42.94%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DF0A5C-3A47-7E4E-9E2B-D3D0B700D8C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87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4F296-99A2-5F45-9F75-0F350CB301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5E8EE0-80D8-154D-86BE-E8A9B14F89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13204-EA0E-6B44-8944-5BD6C6BC0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243F26-314C-974D-A6E5-A877914F3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52EA62-7BB7-264A-85D4-578FDCD0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2644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D0A487-138C-BD4F-A03B-FA4BFACB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48BBA13-4F1A-E04A-A3FC-FF529EA9DF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2B52B5-CA65-D84C-A73A-990FC53E3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294CBF-F6DE-084F-9DD8-DB471E63E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7A9AEA-B79C-EA42-8A1A-4C55470B1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339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5B9A7D-2E10-FD40-A3F5-46B66EFA63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7F17194-AE16-564D-9ED0-BB3CB57B54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9976E3-B4CC-D149-95F9-CCEFE875C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C9C60-743B-3443-B84C-BDD0538D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C58B78-0A27-2E4F-9597-2AF2567AF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16428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和内容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21"/>
          <p:cNvSpPr>
            <a:spLocks noGrp="1"/>
          </p:cNvSpPr>
          <p:nvPr>
            <p:ph type="title"/>
          </p:nvPr>
        </p:nvSpPr>
        <p:spPr>
          <a:xfrm>
            <a:off x="0" y="209555"/>
            <a:ext cx="12192000" cy="760615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ctr">
              <a:defRPr sz="2700" b="1" spc="151" baseline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kumimoji="0" lang="en-US" altLang="zh-CN" dirty="0"/>
              <a:t>Click to edit Master title style</a:t>
            </a:r>
            <a:endParaRPr kumimoji="0"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5BB5C-BD73-3049-9FA4-89FF77532B8E}" type="datetime1">
              <a:rPr lang="en-US" smtClean="0"/>
              <a:t>7/13/20</a:t>
            </a:fld>
            <a:endParaRPr 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200" y="1526959"/>
            <a:ext cx="10515600" cy="4650004"/>
          </a:xfrm>
        </p:spPr>
        <p:txBody>
          <a:bodyPr/>
          <a:lstStyle>
            <a:lvl1pPr marL="271449" indent="-271449">
              <a:buClr>
                <a:srgbClr val="0070C0"/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1pPr>
            <a:lvl2pPr marL="607187" indent="-264305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2pPr>
            <a:lvl3pPr marL="942927" indent="-257162"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3pPr>
            <a:lvl4pPr marL="1200091" indent="-171442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4pPr>
            <a:lvl5pPr marL="1542973" indent="-171442">
              <a:buFont typeface="Wingdings" panose="05000000000000000000" pitchFamily="2" charset="2"/>
              <a:buChar char="p"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H-明蘭" panose="020B0604030504040204" pitchFamily="34" charset="-122"/>
              </a:defRPr>
            </a:lvl5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5"/>
            <a:ext cx="2743200" cy="365125"/>
          </a:xfrm>
        </p:spPr>
        <p:txBody>
          <a:bodyPr/>
          <a:lstStyle>
            <a:lvl1pPr>
              <a:defRPr sz="1051"/>
            </a:lvl1pPr>
          </a:lstStyle>
          <a:p>
            <a:fld id="{2198E2B9-0221-3F47-A8E8-83372D1522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7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0FAA5-5AAA-9D4A-9B49-5034BDD12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01D20C-BAF0-184F-92F1-E977ED8C2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398E9D-F3A7-1546-90AF-E10D9E2E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866C7E-E268-1E48-9B72-C3FD90B69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F192A2-FFFC-BD44-AF99-7195DACCB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8906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853364-BF2F-B040-8388-43AC872DB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C2929C-BFBB-F443-98D6-5C2745ED2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38FE04-B433-DC4F-A2A9-B9D9CB4D5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74679C-0E8B-3A47-993F-9A845461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88C3AC-07DF-0F46-A001-8BE242EE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547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4334A-7DE1-6748-BB67-080D9E1E9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8DD1C-E64B-BC45-9288-5B22F566C5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2FFC29-75DC-2D45-996A-B6A5BE6A34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18ADE8-C99E-974C-9AB2-FDDE99976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1B2B3AF-8DD6-7F4E-A201-8661ED376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C3D593-B646-824B-8473-5A6608AA0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708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8EE78-9675-0442-9516-AF85930CC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5B7593-EFCA-694C-AFCA-8415FFFD6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35C136B-C716-1245-A2DC-F8B0DD979D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1E4C7B4-4324-3B41-97D8-45736F62C8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05327A-8133-6046-A333-60C6FC803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3EC603-B982-F54F-AE83-91A23C58B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F29E40-15FE-6F4A-973D-99273C5E8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00DD8AC-CF52-CE4D-84B1-AB38D7387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4482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C0A161-3AC0-5545-A283-E6FA0EA56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D1EB851-9FD2-BD48-A157-9C52DD7DF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656811-1CD1-274E-B2EB-CAC965A6C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3B09DC-DDEC-0740-8FB3-EF605735B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055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70EFBE-C1B0-054F-B91D-F062FA02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F48277-CE59-5544-98BC-3E123394A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B018DC-D13B-274B-9A12-81EAC05A0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37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57C950-6718-254E-983E-3C1249E8E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EDF9B-5D6C-024A-8B3D-8349789D1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B89022-0363-BC4F-9424-C80645D97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7B4F97-62F3-5949-89D7-FDA08527A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338A27-8D71-BE45-8979-D1543FA8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F17B45-723E-BC49-AE6C-D8B01035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0829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98AAD-7BC7-1A49-8DF8-E5433447C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76B349D-F8E5-DE41-AD96-7339A49F23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AA6AF3-9CF8-C54D-8828-81B2D7B1B4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A15841-5C72-0B47-97D4-A75C45852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A8E6B9-A79F-3C42-A46A-7931E5F84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E29555-1868-7947-BB04-F058CC47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946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2891833-43E3-FB4C-876C-224DB1123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AAF0F2-B2F2-0047-A045-1C5C74A1D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986542-C561-094F-B1B9-3F9E1DBDE3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BC872-8A0D-3C46-B312-523836E326B7}" type="datetimeFigureOut">
              <a:rPr kumimoji="1" lang="zh-CN" altLang="en-US" smtClean="0"/>
              <a:t>2020/7/13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FB489D-AAC9-A341-991F-0A44D2E70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44E101B-414F-4B4B-9B9B-5C7D8DB98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165E3-6926-6343-850C-663CB60C566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5196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表格语义解析</a:t>
            </a:r>
            <a:r>
              <a:rPr lang="en-US" altLang="zh-CN" sz="4000" dirty="0"/>
              <a:t>-</a:t>
            </a:r>
            <a:r>
              <a:rPr lang="zh-CN" altLang="en-US" sz="4000" dirty="0"/>
              <a:t>相关工作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1</a:t>
            </a:fld>
            <a:endParaRPr lang="en-US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D513D618-6DC0-A54F-8195-18C1D8A0F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078" y="1353237"/>
            <a:ext cx="10283694" cy="47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80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0C905B-1407-3D44-9B3F-A9C55630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/>
              <a:t>多轮问答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拷贝历史上的动作序列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BEDAE-3627-C844-B0D9-291E8E667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Coupling Retrieval and Meta-Learning for Context-Dependent Semantic Parsing (Guo et al., SYSU/MSRA, ACL2019)</a:t>
            </a: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10FC01-00F3-5943-8D10-45CF1861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29" y="2559586"/>
            <a:ext cx="9200931" cy="429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462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0C905B-1407-3D44-9B3F-A9C55630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000" dirty="0"/>
              <a:t>多轮问答</a:t>
            </a:r>
            <a:r>
              <a:rPr kumimoji="1" lang="en-US" altLang="zh-CN" sz="4000" dirty="0"/>
              <a:t>-</a:t>
            </a:r>
            <a:r>
              <a:rPr kumimoji="1" lang="zh-CN" altLang="en-US" sz="4000" dirty="0"/>
              <a:t>隐式跟踪对话状态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BEDAE-3627-C844-B0D9-291E8E6671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﻿</a:t>
            </a:r>
            <a:r>
              <a:rPr kumimoji="1" lang="en-US" altLang="zh-CN" sz="2400" dirty="0"/>
              <a:t>Editing-Based SQL Query Generation for Cross-Domain Context-Dependent Questions (Zhang et al., Yale, EMNLP 2019)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D90869-6817-CD4F-B815-AB177EC72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40" y="2824163"/>
            <a:ext cx="104267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03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ABB1D-AA5C-3549-AB84-768E474A5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交互的解析过程</a:t>
            </a:r>
            <a:r>
              <a:rPr lang="en-US" altLang="zh-CN" sz="4000" dirty="0"/>
              <a:t>-COSQL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C7108C-D374-054F-9BB7-DE0340695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6959"/>
            <a:ext cx="6280230" cy="4650004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﻿</a:t>
            </a:r>
            <a:r>
              <a:rPr lang="en-US" altLang="zh-CN" sz="2400" dirty="0" err="1"/>
              <a:t>Cosql</a:t>
            </a:r>
            <a:r>
              <a:rPr lang="en-US" altLang="zh-CN" sz="2400" dirty="0"/>
              <a:t>: A conversational text-to-</a:t>
            </a:r>
            <a:r>
              <a:rPr lang="en-US" altLang="zh-CN" sz="2400" dirty="0" err="1"/>
              <a:t>sql</a:t>
            </a:r>
            <a:r>
              <a:rPr lang="en-US" altLang="zh-CN" sz="2400" dirty="0"/>
              <a:t> challenge towards cross- domain natural language interfaces to databases. (Yu et al., Yale, EMNLP2019)</a:t>
            </a:r>
          </a:p>
          <a:p>
            <a:r>
              <a:rPr lang="en-US" altLang="zh-CN" sz="2400" dirty="0"/>
              <a:t>SQL</a:t>
            </a:r>
            <a:r>
              <a:rPr lang="zh-CN" altLang="en-US" sz="2400" dirty="0"/>
              <a:t>生成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回复描述生成</a:t>
            </a:r>
            <a:endParaRPr lang="en-US" altLang="zh-CN" sz="2400" dirty="0"/>
          </a:p>
          <a:p>
            <a:pPr lvl="1"/>
            <a:r>
              <a:rPr lang="zh-CN" altLang="en-US" sz="2000" dirty="0"/>
              <a:t>根据</a:t>
            </a:r>
            <a:r>
              <a:rPr lang="en-US" altLang="zh-CN" sz="2000" dirty="0"/>
              <a:t>SQL</a:t>
            </a:r>
            <a:r>
              <a:rPr lang="zh-CN" altLang="en-US" sz="2000" dirty="0"/>
              <a:t>查询结果和表格数据生成自然语言描述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r>
              <a:rPr lang="zh-CN" altLang="en-US" sz="2400" dirty="0"/>
              <a:t>用户对话动作预测</a:t>
            </a:r>
            <a:endParaRPr lang="en-US" altLang="zh-CN" sz="2400" dirty="0"/>
          </a:p>
          <a:p>
            <a:pPr lvl="1"/>
            <a:r>
              <a:rPr lang="zh-CN" altLang="en-US" sz="2000" dirty="0"/>
              <a:t>检测并解决存在歧义或不可回答的问题</a:t>
            </a:r>
            <a:endParaRPr lang="en-US" altLang="zh-CN" sz="2000" dirty="0"/>
          </a:p>
          <a:p>
            <a:pPr lvl="1"/>
            <a:r>
              <a:rPr lang="en-US" altLang="zh-CN" sz="2000" dirty="0"/>
              <a:t>﻿Asking Clarifying Questions</a:t>
            </a:r>
          </a:p>
          <a:p>
            <a:pPr marL="0" indent="0">
              <a:buNone/>
            </a:pPr>
            <a:endParaRPr kumimoji="1"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57C452-5E31-304B-9BD2-70D618761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544" y="1307770"/>
            <a:ext cx="4291198" cy="534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4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交互的解析过程</a:t>
            </a:r>
            <a:r>
              <a:rPr lang="en-US" altLang="zh-CN" sz="4000" dirty="0"/>
              <a:t>-﻿PHOTON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832478"/>
            <a:ext cx="10515600" cy="46500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kumimoji="1" lang="en-US" altLang="zh-CN" sz="2400" dirty="0"/>
              <a:t>﻿PHOTON: A Robust Cross-Domain Text-to-SQL System (Zeng et al., Salesforce, ACL2020 demo)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13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2D365A-6B47-0944-8F41-F6FD9EE59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121" y="2184980"/>
            <a:ext cx="3942091" cy="46730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45176D-BE5D-6541-A78C-E63E2507F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914" y="2627454"/>
            <a:ext cx="7160236" cy="383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08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交互的解析过程</a:t>
            </a:r>
            <a:r>
              <a:rPr lang="en-US" altLang="zh-CN" sz="4000" dirty="0"/>
              <a:t>-﻿﻿SPLASH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86" y="832478"/>
            <a:ext cx="10515600" cy="46500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kumimoji="1" lang="en-US" altLang="zh-CN" dirty="0"/>
              <a:t>﻿ ﻿</a:t>
            </a:r>
            <a:r>
              <a:rPr kumimoji="1" lang="en-US" altLang="zh-CN" sz="2400" dirty="0"/>
              <a:t>Speak to your Parser: Interactive Text-to-SQL with Natural Language Feedback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(﻿</a:t>
            </a:r>
            <a:r>
              <a:rPr kumimoji="1" lang="en-US" altLang="zh-CN" sz="2400" dirty="0" err="1"/>
              <a:t>Elgohary</a:t>
            </a:r>
            <a:r>
              <a:rPr kumimoji="1" lang="en-US" altLang="zh-CN" sz="2400" dirty="0"/>
              <a:t> et al., MSR, ACL2020)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14</a:t>
            </a:fld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61E157-D378-6E4D-835E-D68E339F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02" y="2418000"/>
            <a:ext cx="4215441" cy="36075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EF13B3-DA6B-0745-B135-699A9D727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4012" y="2435105"/>
            <a:ext cx="6477000" cy="36703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B67DC13-AD2B-2241-9C38-ADBE66258BEA}"/>
              </a:ext>
            </a:extLst>
          </p:cNvPr>
          <p:cNvSpPr txBox="1"/>
          <p:nvPr/>
        </p:nvSpPr>
        <p:spPr>
          <a:xfrm>
            <a:off x="763602" y="620888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系统准确率：</a:t>
            </a:r>
            <a:r>
              <a:rPr kumimoji="1" lang="en-US" altLang="zh-CN" dirty="0"/>
              <a:t>42.94%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9D12E9-F667-574E-B28B-F267DBDEDFD9}"/>
              </a:ext>
            </a:extLst>
          </p:cNvPr>
          <p:cNvSpPr txBox="1"/>
          <p:nvPr/>
        </p:nvSpPr>
        <p:spPr>
          <a:xfrm>
            <a:off x="6434309" y="6245464"/>
            <a:ext cx="451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﻿schema item (table or column name): 89.2%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42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表格语义解析：问题介绍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2</a:t>
            </a:fld>
            <a:endParaRPr 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851FAE-BE29-C848-8B07-3F8072BC4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043" y="1523181"/>
            <a:ext cx="9580863" cy="428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99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表格语义解析</a:t>
            </a:r>
            <a:r>
              <a:rPr lang="en-US" altLang="zh-CN" sz="4000" dirty="0"/>
              <a:t>: </a:t>
            </a:r>
            <a:r>
              <a:rPr lang="zh-CN" altLang="en-US" sz="4400" dirty="0"/>
              <a:t>基线模型</a:t>
            </a:r>
            <a:endParaRPr lang="en-C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3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46089B-AE7C-554A-A198-E14F3AF6B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723816"/>
            <a:ext cx="10255170" cy="463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1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733" dirty="0"/>
              <a:t>表格语义解析</a:t>
            </a:r>
            <a:r>
              <a:rPr lang="en-US" altLang="zh-CN" sz="3733" dirty="0"/>
              <a:t>-</a:t>
            </a:r>
            <a:r>
              <a:rPr lang="zh-CN" altLang="en-US" sz="3733" dirty="0"/>
              <a:t>问题趋势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US" altLang="zh-CN" sz="2400" dirty="0"/>
              <a:t>Text-to-SQL Parsing : </a:t>
            </a:r>
            <a:r>
              <a:rPr lang="en-US" altLang="zh-CN" sz="2400" dirty="0" err="1"/>
              <a:t>语义解析模型</a:t>
            </a:r>
            <a:endParaRPr lang="en-US" altLang="zh-CN" sz="2400" dirty="0"/>
          </a:p>
          <a:p>
            <a:endParaRPr lang="en-US" sz="2400" dirty="0"/>
          </a:p>
          <a:p>
            <a:r>
              <a:rPr lang="en-US" sz="2400" dirty="0"/>
              <a:t>Pretraining</a:t>
            </a:r>
            <a:r>
              <a:rPr lang="zh-CN" altLang="en-US" sz="2400" dirty="0"/>
              <a:t> ：</a:t>
            </a:r>
            <a:r>
              <a:rPr lang="en-US" sz="2400" dirty="0" err="1"/>
              <a:t>表格预训练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altLang="zh-CN" sz="2400" dirty="0"/>
              <a:t>Conversational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基于表格的多轮问答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﻿Interactive Semantic Parsing</a:t>
            </a:r>
            <a:r>
              <a:rPr lang="zh-CN" altLang="en-US" sz="2400" dirty="0"/>
              <a:t>：利用用户的反馈修改答案</a:t>
            </a:r>
            <a:endParaRPr lang="en-US" altLang="zh-CN" sz="2400" dirty="0"/>
          </a:p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35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179A4-0BA7-5A4C-8CD7-A8DDCF509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语义解析模型</a:t>
            </a:r>
            <a:r>
              <a:rPr lang="en-US" altLang="zh-CN" sz="4000" dirty="0"/>
              <a:t>-RATSQL</a:t>
            </a:r>
            <a:endParaRPr kumimoji="1"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9EA34F-03A2-D147-A3C7-DE7417E09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﻿RAT-SQL: Relation-Aware Schema Encoding and Linking for Text-to-SQL Parsers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(Wang et al., Edinburg/UCB/MSR, ACL2020)</a:t>
            </a:r>
          </a:p>
          <a:p>
            <a:pPr lvl="1"/>
            <a:r>
              <a:rPr kumimoji="1" lang="zh-CN" altLang="en-US" sz="2000" dirty="0"/>
              <a:t>利用</a:t>
            </a:r>
            <a:r>
              <a:rPr kumimoji="1" lang="en-US" altLang="zh-CN" sz="2000" dirty="0"/>
              <a:t>Relative-Transformer</a:t>
            </a:r>
            <a:r>
              <a:rPr kumimoji="1" lang="zh-CN" altLang="en-US" sz="2000" dirty="0"/>
              <a:t>在编码阶段根据数据库的结构信息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目前最大规模跨领域数据集</a:t>
            </a:r>
            <a:r>
              <a:rPr kumimoji="1" lang="en-US" altLang="zh-CN" sz="2000" dirty="0"/>
              <a:t>Spider</a:t>
            </a:r>
            <a:r>
              <a:rPr kumimoji="1" lang="zh-CN" altLang="en-US" sz="2000" dirty="0"/>
              <a:t>的</a:t>
            </a:r>
            <a:r>
              <a:rPr kumimoji="1" lang="en-US" altLang="zh-CN" sz="2000" dirty="0"/>
              <a:t>SOTA</a:t>
            </a:r>
            <a:endParaRPr kumimoji="1"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F8A878-975B-CF4B-A281-9F4DE309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3" y="3662826"/>
            <a:ext cx="5999393" cy="26678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6557E11-61E6-9D41-A563-7143A161C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920" y="2663198"/>
            <a:ext cx="4477176" cy="26678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471CBD-4F71-B24A-8963-58C74809B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0005" y="5262905"/>
            <a:ext cx="3223504" cy="157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1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表格预训练</a:t>
            </a:r>
            <a:r>
              <a:rPr lang="en-US" altLang="zh-CN" sz="4000" dirty="0"/>
              <a:t>-</a:t>
            </a:r>
            <a:r>
              <a:rPr lang="en-CN" sz="3733"/>
              <a:t>TaBERT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</a:t>
            </a:r>
            <a:r>
              <a:rPr lang="en-US" sz="2400" dirty="0"/>
              <a:t>TABERT: Pretraining for Joint Understanding of Textual and Tabular Data</a:t>
            </a:r>
            <a:r>
              <a:rPr lang="zh-CN" altLang="en-US" sz="2400" dirty="0"/>
              <a:t> </a:t>
            </a:r>
            <a:r>
              <a:rPr lang="en-US" altLang="zh-CN" sz="2400" dirty="0"/>
              <a:t>(Yin, et al., CMU/FAIR, ACL2020)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zh-CN" altLang="en-US" sz="2133" dirty="0"/>
              <a:t>对结构化表格信息和文本信息进行建模，让模型在预训练阶段进行多模态对齐</a:t>
            </a:r>
            <a:endParaRPr lang="en-US" altLang="zh-CN" sz="2133" dirty="0"/>
          </a:p>
          <a:p>
            <a:pPr lvl="1">
              <a:lnSpc>
                <a:spcPct val="100000"/>
              </a:lnSpc>
            </a:pPr>
            <a:r>
              <a:rPr lang="zh-CN" altLang="en-US" sz="2133" dirty="0"/>
              <a:t>达到</a:t>
            </a:r>
            <a:r>
              <a:rPr lang="en-US" altLang="zh-CN" sz="2133" dirty="0" err="1"/>
              <a:t>WikiTableQuestion</a:t>
            </a:r>
            <a:r>
              <a:rPr lang="zh-CN" altLang="en-US" sz="2133" dirty="0"/>
              <a:t>数据集的</a:t>
            </a:r>
            <a:r>
              <a:rPr lang="en-US" altLang="zh-CN" sz="2133" dirty="0"/>
              <a:t>SOTA</a:t>
            </a:r>
            <a:r>
              <a:rPr lang="zh-CN" altLang="en-US" sz="2133" dirty="0"/>
              <a:t>，从</a:t>
            </a:r>
            <a:r>
              <a:rPr lang="en-US" altLang="zh-CN" sz="2133" dirty="0"/>
              <a:t>44.5</a:t>
            </a:r>
            <a:r>
              <a:rPr lang="zh-CN" altLang="en-US" sz="2133" dirty="0"/>
              <a:t>提高到</a:t>
            </a:r>
            <a:r>
              <a:rPr lang="en-US" altLang="zh-CN" sz="2133" dirty="0"/>
              <a:t>51.8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6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559BA7-456E-E648-9C4A-14B966C99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74" y="3249354"/>
            <a:ext cx="7102077" cy="34721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B9A13F-BFB1-E343-BC72-1EC39E133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885" y="3176320"/>
            <a:ext cx="3447384" cy="34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464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52A9-3A34-924B-B65A-7524BEAA8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表格的预训练</a:t>
            </a:r>
            <a:r>
              <a:rPr lang="en-US" altLang="zh-CN" sz="4000" dirty="0"/>
              <a:t>-</a:t>
            </a:r>
            <a:r>
              <a:rPr lang="en-CN" sz="3733"/>
              <a:t>TAPAS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4451C-2C7C-0045-A28F-16D1A5B60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﻿</a:t>
            </a:r>
            <a:r>
              <a:rPr lang="en-US" sz="2400" dirty="0"/>
              <a:t>TAPAS: Weakly Supervised Table Parsing via Pre-training</a:t>
            </a:r>
            <a:r>
              <a:rPr lang="zh-CN" altLang="en-US" sz="2400" dirty="0"/>
              <a:t> </a:t>
            </a:r>
            <a:r>
              <a:rPr lang="en-US" altLang="zh-CN" sz="2400" dirty="0"/>
              <a:t>(﻿Herzig et al., Google, ACL2020)</a:t>
            </a:r>
          </a:p>
          <a:p>
            <a:pPr lvl="1"/>
            <a:r>
              <a:rPr lang="zh-CN" altLang="en-US" sz="2133" dirty="0"/>
              <a:t>预训练阶段，利用位置向量融入了表格的结构化信息</a:t>
            </a:r>
            <a:endParaRPr lang="en-US" altLang="zh-CN" sz="2133" dirty="0"/>
          </a:p>
          <a:p>
            <a:pPr lvl="1"/>
            <a:r>
              <a:rPr lang="zh-CN" altLang="en-US" sz="2133" dirty="0"/>
              <a:t>微调阶段，设计了以下预测函数，充分利用任务提供的弱监督信号</a:t>
            </a:r>
            <a:endParaRPr lang="en-US" altLang="zh-CN" sz="2133" dirty="0"/>
          </a:p>
          <a:p>
            <a:pPr lvl="2"/>
            <a:r>
              <a:rPr lang="zh-CN" altLang="en-US" sz="1867" dirty="0"/>
              <a:t>单元格选择</a:t>
            </a:r>
            <a:endParaRPr lang="en-US" altLang="zh-CN" sz="1867" dirty="0"/>
          </a:p>
          <a:p>
            <a:pPr lvl="2"/>
            <a:r>
              <a:rPr lang="zh-CN" altLang="en-US" sz="1867" dirty="0"/>
              <a:t>操作符预测</a:t>
            </a:r>
            <a:endParaRPr lang="en-US" altLang="zh-CN" sz="1867" dirty="0"/>
          </a:p>
          <a:p>
            <a:pPr lvl="2"/>
            <a:endParaRPr lang="en-US" altLang="zh-CN" sz="1800" dirty="0"/>
          </a:p>
          <a:p>
            <a:pPr lvl="1"/>
            <a:endParaRPr lang="en-US" altLang="zh-CN" sz="2100" dirty="0"/>
          </a:p>
          <a:p>
            <a:pPr lvl="1"/>
            <a:endParaRPr lang="en-US" altLang="zh-CN" sz="2100" dirty="0"/>
          </a:p>
          <a:p>
            <a:pPr lvl="1"/>
            <a:endParaRPr lang="en-CN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011D6-9ECB-9043-8D47-1347596B2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7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83CE92-0524-1348-9E3F-2AFE0BCF3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430" y="3192240"/>
            <a:ext cx="3708570" cy="274796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46E2646-BF5B-0E4A-90FE-F448B2B2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6" y="3820886"/>
            <a:ext cx="8220903" cy="211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9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基于表格的多轮问答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kumimoji="1" lang="zh-CN" altLang="en-US" dirty="0"/>
              <a:t>实体省略、意图省略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8</a:t>
            </a:fld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510AA3B-199D-814D-9FCA-EAA3EC949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02392"/>
            <a:ext cx="101473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33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31DF-D820-D949-9FDB-CF9AAF0F2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 err="1"/>
              <a:t>多轮问答</a:t>
            </a:r>
            <a:r>
              <a:rPr lang="en-US" altLang="zh-CN" sz="4000" dirty="0"/>
              <a:t>-</a:t>
            </a:r>
            <a:r>
              <a:rPr lang="zh-CN" altLang="en-US" sz="4000" dirty="0"/>
              <a:t>数据集</a:t>
            </a:r>
            <a:r>
              <a:rPr lang="en-US" altLang="zh-CN" sz="4000" dirty="0"/>
              <a:t>SPARC</a:t>
            </a:r>
            <a:endParaRPr lang="en-CN" sz="3733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2B723-FC50-3D4E-B586-BD9488572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124" y="833801"/>
            <a:ext cx="10515600" cy="465000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kumimoji="1" lang="en-US" altLang="zh-CN" dirty="0"/>
              <a:t>﻿</a:t>
            </a:r>
            <a:r>
              <a:rPr kumimoji="1" lang="en-US" altLang="zh-CN" sz="2400" dirty="0" err="1"/>
              <a:t>SParC</a:t>
            </a:r>
            <a:r>
              <a:rPr kumimoji="1" lang="en-US" altLang="zh-CN" sz="2400" dirty="0"/>
              <a:t>: Cross- domain semantic parsing in context. (Yu et al., Yale, ACL2019)</a:t>
            </a:r>
          </a:p>
          <a:p>
            <a:r>
              <a:rPr kumimoji="1" lang="zh-CN" altLang="en-US" sz="2400" dirty="0"/>
              <a:t>多轮版</a:t>
            </a:r>
            <a:r>
              <a:rPr kumimoji="1" lang="en-US" altLang="zh-CN" sz="2400" dirty="0"/>
              <a:t>Spider</a:t>
            </a:r>
            <a:endParaRPr lang="en-US" sz="2400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549A9-4D78-BC48-B78D-E9FF71C2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8E2B9-0221-3F47-A8E8-83372D15221D}" type="slidenum">
              <a:rPr lang="en-US" smtClean="0"/>
              <a:t>9</a:t>
            </a:fld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845426-A888-0747-8DB2-3D809E0CD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84" y="2847374"/>
            <a:ext cx="8212021" cy="29302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75DAF4-A0C7-8048-826A-C29ABFBA2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671" y="1882196"/>
            <a:ext cx="3002205" cy="4474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424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568</Words>
  <Application>Microsoft Macintosh PowerPoint</Application>
  <PresentationFormat>宽屏</PresentationFormat>
  <Paragraphs>77</Paragraphs>
  <Slides>14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微软雅黑</vt:lpstr>
      <vt:lpstr>Arial</vt:lpstr>
      <vt:lpstr>Wingdings</vt:lpstr>
      <vt:lpstr>Office 主题​​</vt:lpstr>
      <vt:lpstr>表格语义解析-相关工作</vt:lpstr>
      <vt:lpstr>表格语义解析：问题介绍</vt:lpstr>
      <vt:lpstr>表格语义解析: 基线模型</vt:lpstr>
      <vt:lpstr>表格语义解析-问题趋势</vt:lpstr>
      <vt:lpstr>语义解析模型-RATSQL</vt:lpstr>
      <vt:lpstr>表格预训练-TaBERT</vt:lpstr>
      <vt:lpstr>表格的预训练-TAPAS</vt:lpstr>
      <vt:lpstr>基于表格的多轮问答</vt:lpstr>
      <vt:lpstr>多轮问答-数据集SPARC</vt:lpstr>
      <vt:lpstr>多轮问答-拷贝历史上的动作序列</vt:lpstr>
      <vt:lpstr>多轮问答-隐式跟踪对话状态</vt:lpstr>
      <vt:lpstr>交互的解析过程-COSQL</vt:lpstr>
      <vt:lpstr>交互的解析过程-﻿PHOTON</vt:lpstr>
      <vt:lpstr>交互的解析过程-﻿﻿SPLASH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表格语义解析-相关工作</dc:title>
  <dc:creator>Dou Longxu</dc:creator>
  <cp:lastModifiedBy>Dou Longxu</cp:lastModifiedBy>
  <cp:revision>34</cp:revision>
  <dcterms:created xsi:type="dcterms:W3CDTF">2020-07-13T06:15:01Z</dcterms:created>
  <dcterms:modified xsi:type="dcterms:W3CDTF">2020-07-13T08:45:09Z</dcterms:modified>
</cp:coreProperties>
</file>